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2" r:id="rId6"/>
    <p:sldId id="270" r:id="rId7"/>
    <p:sldId id="268" r:id="rId8"/>
    <p:sldId id="263" r:id="rId9"/>
    <p:sldId id="264" r:id="rId10"/>
    <p:sldId id="259" r:id="rId11"/>
    <p:sldId id="269" r:id="rId12"/>
    <p:sldId id="265" r:id="rId13"/>
    <p:sldId id="272" r:id="rId14"/>
    <p:sldId id="273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F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660"/>
  </p:normalViewPr>
  <p:slideViewPr>
    <p:cSldViewPr>
      <p:cViewPr varScale="1">
        <p:scale>
          <a:sx n="92" d="100"/>
          <a:sy n="92" d="100"/>
        </p:scale>
        <p:origin x="100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3BB83-ED62-4A2B-A98D-3BB6EB97B11D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208A0-1DDF-4B7F-8C82-71DD7BDE66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398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208A0-1DDF-4B7F-8C82-71DD7BDE66B3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65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448090-18FC-4BBF-A567-A258A4F8A92F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A02B2A-D73B-4BA6-A1E8-17AED41A34FC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rybarstvi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643050"/>
            <a:ext cx="9144000" cy="1944216"/>
          </a:xfrm>
        </p:spPr>
        <p:txBody>
          <a:bodyPr>
            <a:noAutofit/>
          </a:bodyPr>
          <a:lstStyle/>
          <a:p>
            <a:pPr algn="ctr"/>
            <a:r>
              <a:rPr lang="cs-CZ" sz="60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28FA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Ovlivnění retence fosforu krmiva v chovech ryb</a:t>
            </a:r>
            <a:endParaRPr lang="cs-CZ" sz="60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28FA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720" y="5214950"/>
            <a:ext cx="2286016" cy="571504"/>
          </a:xfrm>
        </p:spPr>
        <p:txBody>
          <a:bodyPr>
            <a:normAutofit/>
          </a:bodyPr>
          <a:lstStyle/>
          <a:p>
            <a:pPr algn="l"/>
            <a:r>
              <a:rPr lang="cs-CZ" sz="3000" b="1" dirty="0" smtClean="0">
                <a:solidFill>
                  <a:srgbClr val="28FA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Ondřej Malý</a:t>
            </a:r>
            <a:endParaRPr lang="cs-CZ" sz="3000" b="1" dirty="0">
              <a:solidFill>
                <a:srgbClr val="28FA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714876" y="4714884"/>
            <a:ext cx="42804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b="1" dirty="0" smtClean="0">
                <a:solidFill>
                  <a:srgbClr val="28FA1E"/>
                </a:solidFill>
              </a:rPr>
              <a:t>Mendelova univerzita v Brně</a:t>
            </a:r>
          </a:p>
          <a:p>
            <a:pPr algn="r"/>
            <a:r>
              <a:rPr lang="cs-CZ" b="1" dirty="0" smtClean="0">
                <a:solidFill>
                  <a:srgbClr val="28FA1E"/>
                </a:solidFill>
              </a:rPr>
              <a:t>Agronomická fakulta</a:t>
            </a:r>
          </a:p>
          <a:p>
            <a:pPr algn="r"/>
            <a:r>
              <a:rPr lang="cs-CZ" b="1" dirty="0" smtClean="0">
                <a:solidFill>
                  <a:srgbClr val="28FA1E"/>
                </a:solidFill>
              </a:rPr>
              <a:t>Oddělení </a:t>
            </a:r>
            <a:r>
              <a:rPr lang="cs-CZ" b="1" dirty="0">
                <a:solidFill>
                  <a:srgbClr val="28FA1E"/>
                </a:solidFill>
              </a:rPr>
              <a:t>rybářství a hydrobiologie</a:t>
            </a:r>
          </a:p>
        </p:txBody>
      </p:sp>
      <p:pic>
        <p:nvPicPr>
          <p:cNvPr id="6" name="Obrázek 5" descr="lista uvod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28670"/>
          </a:xfrm>
          <a:prstGeom prst="rect">
            <a:avLst/>
          </a:prstGeom>
        </p:spPr>
      </p:pic>
      <p:pic>
        <p:nvPicPr>
          <p:cNvPr id="7" name="Obrázek 6" descr="lis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26491"/>
            <a:ext cx="9144000" cy="931509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0" y="6488668"/>
            <a:ext cx="70671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solidFill>
                  <a:schemeClr val="bg1"/>
                </a:solidFill>
              </a:rPr>
              <a:t>Tato prezentace vznikla za podpory interního grantového projektu č. IP_1/2016</a:t>
            </a:r>
            <a:endParaRPr lang="cs-CZ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124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Speciální odrůdy obilovin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922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dlouhodobý šlechtitelský záměr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odrůdy s nižším obsah kyseliny </a:t>
            </a:r>
            <a:r>
              <a:rPr lang="cs-CZ" sz="2000" dirty="0" err="1" smtClean="0"/>
              <a:t>fytové</a:t>
            </a:r>
            <a:r>
              <a:rPr lang="cs-CZ" sz="2000" dirty="0" smtClean="0"/>
              <a:t> – pšenice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- nepříznivá cena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+ ověřeno analýzami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+- nutno ověřit v praxi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odrůdy </a:t>
            </a:r>
            <a:r>
              <a:rPr lang="cs-CZ" sz="2000" dirty="0" err="1" smtClean="0"/>
              <a:t>bezpluché</a:t>
            </a:r>
            <a:r>
              <a:rPr lang="cs-CZ" sz="2000" dirty="0" smtClean="0"/>
              <a:t> – ječmen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+ velké množství kyseliny </a:t>
            </a:r>
            <a:r>
              <a:rPr lang="cs-CZ" sz="1800" dirty="0" err="1" smtClean="0"/>
              <a:t>fytové</a:t>
            </a:r>
            <a:r>
              <a:rPr lang="cs-CZ" sz="1800" dirty="0" smtClean="0"/>
              <a:t> v obalech (snížení množství </a:t>
            </a:r>
            <a:r>
              <a:rPr lang="cs-CZ" sz="1800" dirty="0" err="1" smtClean="0"/>
              <a:t>kys</a:t>
            </a:r>
            <a:r>
              <a:rPr lang="cs-CZ" sz="1800" dirty="0" smtClean="0"/>
              <a:t>. </a:t>
            </a:r>
            <a:r>
              <a:rPr lang="cs-CZ" sz="1800" dirty="0" err="1" smtClean="0"/>
              <a:t>fytové</a:t>
            </a:r>
            <a:r>
              <a:rPr lang="cs-CZ" sz="1800" dirty="0" smtClean="0"/>
              <a:t>)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- nízké výnosy – vysoká objemová hmotnost (nejsou pluchy)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- vysoká hmotnost, malý objem = vysoká cena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nutno ověřit v praxi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2467123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/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Cíle disertační práce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sjednocení informací týkajících se fosforu ve výživě ryb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navržení vhodné metodiky pro sledování stravitelnosti fosforu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výběr možností ovlivnění stravitelnosti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2000" dirty="0" err="1" smtClean="0"/>
              <a:t>fytázy</a:t>
            </a:r>
            <a:r>
              <a:rPr lang="cs-CZ" sz="2000" dirty="0" smtClean="0"/>
              <a:t>, speciální odrůdy obilovin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provedení dílčích testů a ověření výsledků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vzájemné porovnání výsledků v závislosti na způsobu ovlivnění stravitelnosti fosforu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54731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301038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Metodika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Clr>
                <a:schemeClr val="accent5">
                  <a:lumMod val="75000"/>
                </a:schemeClr>
              </a:buClr>
              <a:buNone/>
            </a:pP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Výběr způsobu ovlivnění stravitelnosti fosforu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použití </a:t>
            </a:r>
            <a:r>
              <a:rPr lang="cs-CZ" sz="2000" dirty="0" err="1" smtClean="0"/>
              <a:t>fytázy</a:t>
            </a:r>
            <a:r>
              <a:rPr lang="cs-CZ" sz="2000" dirty="0" smtClean="0"/>
              <a:t> do krmiva pro kapra obecného – </a:t>
            </a:r>
            <a:r>
              <a:rPr lang="cs-CZ" sz="2000" dirty="0" err="1" smtClean="0"/>
              <a:t>OptiPhos</a:t>
            </a:r>
            <a:r>
              <a:rPr lang="cs-CZ" sz="2000" dirty="0" smtClean="0"/>
              <a:t> 5000 CT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negativní výsledky – způsob zamíchání, pH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použití </a:t>
            </a:r>
            <a:r>
              <a:rPr lang="cs-CZ" sz="2000" dirty="0" err="1" smtClean="0"/>
              <a:t>fytázy</a:t>
            </a:r>
            <a:r>
              <a:rPr lang="cs-CZ" sz="2000" dirty="0" smtClean="0"/>
              <a:t> do krmiva pro kapra obecného – </a:t>
            </a:r>
            <a:r>
              <a:rPr lang="cs-CZ" sz="2000" dirty="0" err="1" smtClean="0"/>
              <a:t>Phyzyme</a:t>
            </a:r>
            <a:r>
              <a:rPr lang="cs-CZ" sz="2000" dirty="0" smtClean="0"/>
              <a:t> XP 1000o L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v řešení – test proběhl, výsledky zatím nedostupné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použití speciálních odrůd obilovin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err="1" smtClean="0"/>
              <a:t>nízkofytátová</a:t>
            </a:r>
            <a:r>
              <a:rPr lang="cs-CZ" sz="1800" dirty="0" smtClean="0"/>
              <a:t> odrůda pšenice </a:t>
            </a:r>
            <a:r>
              <a:rPr lang="cs-C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cs-CZ" sz="1800" dirty="0" smtClean="0"/>
              <a:t> kontrolní pšenice </a:t>
            </a:r>
            <a:r>
              <a:rPr lang="cs-CZ" sz="1800" i="1" dirty="0" smtClean="0"/>
              <a:t>Vánek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err="1" smtClean="0"/>
              <a:t>bezpluchá</a:t>
            </a:r>
            <a:r>
              <a:rPr lang="cs-CZ" sz="1800" dirty="0" smtClean="0"/>
              <a:t> odrůda ječmene </a:t>
            </a:r>
            <a:r>
              <a:rPr lang="cs-CZ" sz="1800" i="1" dirty="0" smtClean="0"/>
              <a:t>955</a:t>
            </a:r>
            <a:r>
              <a:rPr lang="cs-CZ" sz="1800" dirty="0" smtClean="0"/>
              <a:t> </a:t>
            </a:r>
            <a:r>
              <a:rPr lang="cs-CZ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cs-CZ" sz="1800" dirty="0" smtClean="0"/>
              <a:t> kontrolní ječmen </a:t>
            </a:r>
            <a:r>
              <a:rPr lang="cs-CZ" sz="1800" i="1" dirty="0" err="1" smtClean="0"/>
              <a:t>Bojos</a:t>
            </a:r>
            <a:endParaRPr lang="cs-CZ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302453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Metodika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krmný test 72 dní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6 skupin po 10 ks kapra obecného (</a:t>
            </a:r>
            <a:r>
              <a:rPr lang="cs-CZ" sz="2000" dirty="0" err="1" smtClean="0"/>
              <a:t>Al</a:t>
            </a:r>
            <a:r>
              <a:rPr lang="cs-CZ" sz="2000" baseline="-25000" dirty="0" err="1" smtClean="0"/>
              <a:t>P</a:t>
            </a:r>
            <a:r>
              <a:rPr lang="cs-CZ" sz="2000" dirty="0" smtClean="0"/>
              <a:t>), speciální akvária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krmení: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dvě skupiny ve třech opakování, granule, dvakrát denně, KD 2% 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odběr vzorků: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dvakrát denně, odsávání pipetou, filtrace přes filtrační papír, </a:t>
            </a:r>
            <a:r>
              <a:rPr lang="cs-CZ" sz="1800" dirty="0" err="1" smtClean="0"/>
              <a:t>uhelon</a:t>
            </a:r>
            <a:r>
              <a:rPr lang="cs-CZ" sz="1800" dirty="0" smtClean="0"/>
              <a:t>, uložení do vzorkovnic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analýza vzorků: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sušina, vláknina, fosfor, výpočet stravitelnosti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sledované parametry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exteriérové a kondiční ukazatele, </a:t>
            </a:r>
            <a:r>
              <a:rPr lang="cs-CZ" sz="1800" dirty="0" err="1" smtClean="0"/>
              <a:t>ichtyohematologie</a:t>
            </a:r>
            <a:r>
              <a:rPr lang="cs-CZ" sz="1800" dirty="0" smtClean="0"/>
              <a:t>, svalová a kostní tkáň, výkaly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IMG_19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5221" y="285728"/>
            <a:ext cx="4000528" cy="3000396"/>
          </a:xfrm>
        </p:spPr>
      </p:pic>
      <p:pic>
        <p:nvPicPr>
          <p:cNvPr id="6" name="Obrázek 5" descr="IMG_19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285728"/>
            <a:ext cx="2428892" cy="3238523"/>
          </a:xfrm>
          <a:prstGeom prst="rect">
            <a:avLst/>
          </a:prstGeom>
        </p:spPr>
      </p:pic>
      <p:pic>
        <p:nvPicPr>
          <p:cNvPr id="7" name="Obrázek 6" descr="IMG_199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6248" y="571480"/>
            <a:ext cx="1821668" cy="2428892"/>
          </a:xfrm>
          <a:prstGeom prst="rect">
            <a:avLst/>
          </a:prstGeom>
        </p:spPr>
      </p:pic>
      <p:pic>
        <p:nvPicPr>
          <p:cNvPr id="8" name="Obrázek 7" descr="IMG_200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3452790"/>
            <a:ext cx="2357454" cy="3143272"/>
          </a:xfrm>
          <a:prstGeom prst="rect">
            <a:avLst/>
          </a:prstGeom>
        </p:spPr>
      </p:pic>
      <p:pic>
        <p:nvPicPr>
          <p:cNvPr id="9" name="Obrázek 8" descr="IMG_200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00364" y="3500438"/>
            <a:ext cx="2286016" cy="3048021"/>
          </a:xfrm>
          <a:prstGeom prst="rect">
            <a:avLst/>
          </a:prstGeom>
        </p:spPr>
      </p:pic>
      <p:pic>
        <p:nvPicPr>
          <p:cNvPr id="10" name="Obrázek 9" descr="IMG_201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43570" y="3929066"/>
            <a:ext cx="3143240" cy="235743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81970"/>
          </a:xfrm>
        </p:spPr>
        <p:txBody>
          <a:bodyPr>
            <a:normAutofit/>
          </a:bodyPr>
          <a:lstStyle/>
          <a:p>
            <a:pPr algn="ctr"/>
            <a:r>
              <a:rPr lang="cs-CZ" sz="9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Děkuji za pozornost</a:t>
            </a:r>
            <a:endParaRPr lang="cs-CZ" sz="9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57818" y="4000504"/>
            <a:ext cx="3586130" cy="24288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sz="2400" b="1" dirty="0" smtClean="0"/>
              <a:t>Ing. Ondřej Malý</a:t>
            </a:r>
          </a:p>
          <a:p>
            <a:pPr>
              <a:buNone/>
            </a:pPr>
            <a:r>
              <a:rPr lang="cs-CZ" sz="2000" dirty="0" smtClean="0"/>
              <a:t>Oddělení rybářství a hydrobiologie</a:t>
            </a:r>
          </a:p>
          <a:p>
            <a:pPr>
              <a:buNone/>
            </a:pPr>
            <a:r>
              <a:rPr lang="cs-CZ" sz="2000" dirty="0" err="1" smtClean="0"/>
              <a:t>Mendelova</a:t>
            </a:r>
            <a:r>
              <a:rPr lang="cs-CZ" sz="2000" dirty="0" smtClean="0"/>
              <a:t> univerzita v Brně</a:t>
            </a:r>
          </a:p>
          <a:p>
            <a:pPr>
              <a:buNone/>
            </a:pPr>
            <a:r>
              <a:rPr lang="cs-CZ" sz="2000" dirty="0" smtClean="0"/>
              <a:t>Zemědělská 1, 613 00 Brno</a:t>
            </a:r>
          </a:p>
          <a:p>
            <a:pPr>
              <a:buNone/>
            </a:pPr>
            <a:r>
              <a:rPr lang="cs-CZ" sz="2000" dirty="0" smtClean="0">
                <a:hlinkClick r:id="rId2"/>
              </a:rPr>
              <a:t>www.</a:t>
            </a:r>
            <a:r>
              <a:rPr lang="cs-CZ" sz="2000" dirty="0" err="1" smtClean="0">
                <a:hlinkClick r:id="rId2"/>
              </a:rPr>
              <a:t>rybarstvi.eu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tel. +420 545 133 369</a:t>
            </a:r>
          </a:p>
          <a:p>
            <a:pPr>
              <a:buNone/>
            </a:pPr>
            <a:r>
              <a:rPr lang="cs-CZ" sz="2000" dirty="0" smtClean="0"/>
              <a:t>mobil +420 739 551 728</a:t>
            </a:r>
          </a:p>
          <a:p>
            <a:pPr>
              <a:buNone/>
            </a:pPr>
            <a:r>
              <a:rPr lang="cs-CZ" sz="2000" dirty="0" smtClean="0"/>
              <a:t>e-mail: </a:t>
            </a:r>
            <a:r>
              <a:rPr lang="cs-CZ" sz="2000" dirty="0" err="1" smtClean="0"/>
              <a:t>ondra.malous</a:t>
            </a:r>
            <a:r>
              <a:rPr lang="cs-CZ" sz="2000" dirty="0" smtClean="0"/>
              <a:t>@</a:t>
            </a:r>
            <a:r>
              <a:rPr lang="cs-CZ" sz="2000" dirty="0" err="1" smtClean="0"/>
              <a:t>gmail.com</a:t>
            </a:r>
            <a:endParaRPr lang="cs-CZ" sz="2000" dirty="0"/>
          </a:p>
        </p:txBody>
      </p:sp>
      <p:pic>
        <p:nvPicPr>
          <p:cNvPr id="1026" name="Picture 2" descr="http://rybarstvi.eu/soubory%20rybari/logo%2000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214818"/>
            <a:ext cx="4520357" cy="2071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325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Fosfor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None/>
            </a:pPr>
            <a:r>
              <a:rPr lang="cs-CZ" sz="2400" b="1" dirty="0" smtClean="0"/>
              <a:t>Proč sledujeme právě stravitelnost fosforu?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None/>
            </a:pPr>
            <a:endParaRPr lang="cs-CZ" sz="2000" dirty="0" smtClean="0"/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nadbytek fosforu 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endParaRPr lang="cs-CZ" sz="2000" dirty="0" smtClean="0"/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zdroje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None/>
            </a:pPr>
            <a:endParaRPr lang="cs-CZ" sz="2000" dirty="0" smtClean="0"/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eliminace</a:t>
            </a:r>
          </a:p>
        </p:txBody>
      </p:sp>
    </p:spTree>
    <p:extLst>
      <p:ext uri="{BB962C8B-B14F-4D97-AF65-F5344CB8AC3E}">
        <p14:creationId xmlns:p14="http://schemas.microsoft.com/office/powerpoint/2010/main" val="1943282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Nadbytek fosforu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>
                <a:cs typeface="Andalus" pitchFamily="18" charset="-78"/>
              </a:rPr>
              <a:t>globální problém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>
                <a:cs typeface="Andalus" pitchFamily="18" charset="-78"/>
              </a:rPr>
              <a:t>města bez </a:t>
            </a:r>
            <a:r>
              <a:rPr lang="cs-CZ" sz="1800" dirty="0" err="1" smtClean="0">
                <a:cs typeface="Andalus" pitchFamily="18" charset="-78"/>
              </a:rPr>
              <a:t>terciálního</a:t>
            </a:r>
            <a:r>
              <a:rPr lang="cs-CZ" sz="1800" dirty="0" smtClean="0">
                <a:cs typeface="Andalus" pitchFamily="18" charset="-78"/>
              </a:rPr>
              <a:t> stupně čištění odpadních vod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>
                <a:cs typeface="Andalus" pitchFamily="18" charset="-78"/>
              </a:rPr>
              <a:t>významné zemědělsky využívané oblasti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endParaRPr lang="cs-CZ" sz="1000" dirty="0" smtClean="0">
              <a:cs typeface="Andalus" pitchFamily="18" charset="-78"/>
            </a:endParaRP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v"/>
            </a:pPr>
            <a:r>
              <a:rPr lang="cs-CZ" sz="2400" dirty="0" smtClean="0">
                <a:cs typeface="Andalus" pitchFamily="18" charset="-78"/>
              </a:rPr>
              <a:t>EUTROFYZACE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None/>
            </a:pPr>
            <a:endParaRPr lang="cs-CZ" sz="1000" dirty="0" smtClean="0">
              <a:cs typeface="Andalus" pitchFamily="18" charset="-78"/>
            </a:endParaRP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>
                <a:cs typeface="Andalus" pitchFamily="18" charset="-78"/>
              </a:rPr>
              <a:t>přítomnost – nadbytek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>
                <a:cs typeface="Andalus" pitchFamily="18" charset="-78"/>
              </a:rPr>
              <a:t>budoucnost – nedostatek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endParaRPr lang="cs-CZ" sz="2400" dirty="0" smtClean="0">
              <a:cs typeface="Andalus" pitchFamily="18" charset="-78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endParaRPr lang="cs-CZ" sz="2400" dirty="0" smtClean="0">
              <a:cs typeface="Andalus" pitchFamily="18" charset="-78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endParaRPr lang="cs-CZ" sz="2400" dirty="0" smtClean="0"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695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Zdroje fosforu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odpadní vody z domácností – mycí prostředky, prací prášky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600" dirty="0" smtClean="0"/>
              <a:t>nedostatečné čištění vody v ČOV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600" dirty="0" smtClean="0"/>
              <a:t>žádné čištění vody - trativody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zemědělství – průmyslová i organická hnojiva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ostatní průmysl – papírenský, dřevařský, atd.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400" b="1" dirty="0" smtClean="0"/>
              <a:t>krmiva pro ryby – pouze velmi malý podíl celkového obsahu fosforu !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4705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Eliminace zatížení fosforem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038600" cy="493791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IDEÁL</a:t>
            </a:r>
          </a:p>
          <a:p>
            <a:pPr>
              <a:lnSpc>
                <a:spcPct val="15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ČOV s </a:t>
            </a:r>
            <a:r>
              <a:rPr lang="cs-CZ" sz="2000" dirty="0" err="1" smtClean="0"/>
              <a:t>terciálním</a:t>
            </a:r>
            <a:r>
              <a:rPr lang="cs-CZ" sz="2000" dirty="0" smtClean="0"/>
              <a:t> stupněm čištění </a:t>
            </a:r>
          </a:p>
          <a:p>
            <a:pPr>
              <a:lnSpc>
                <a:spcPct val="15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budování kanalizační sítě v menších obcích</a:t>
            </a:r>
          </a:p>
          <a:p>
            <a:pPr>
              <a:lnSpc>
                <a:spcPct val="15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snížení antropogenního znečištění – domácnosti</a:t>
            </a:r>
          </a:p>
          <a:p>
            <a:pPr>
              <a:lnSpc>
                <a:spcPct val="15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zlepšení čistění odpadních vod z průmyslu</a:t>
            </a:r>
          </a:p>
          <a:p>
            <a:pPr>
              <a:lnSpc>
                <a:spcPct val="15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omezení používání průmyslových hnojiv a zlepšení osevních postupů</a:t>
            </a:r>
          </a:p>
          <a:p>
            <a:endParaRPr lang="cs-CZ" sz="24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48200" y="1920084"/>
            <a:ext cx="4038600" cy="493791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REALITA</a:t>
            </a:r>
          </a:p>
          <a:p>
            <a:pPr>
              <a:lnSpc>
                <a:spcPct val="16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nedostatek ČOV s </a:t>
            </a:r>
            <a:r>
              <a:rPr lang="cs-CZ" sz="2000" dirty="0" err="1" smtClean="0"/>
              <a:t>terciálním</a:t>
            </a:r>
            <a:r>
              <a:rPr lang="cs-CZ" sz="2000" dirty="0" smtClean="0"/>
              <a:t> stupněm čištění</a:t>
            </a:r>
          </a:p>
          <a:p>
            <a:pPr>
              <a:lnSpc>
                <a:spcPct val="16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vysoko stanovené kvóty pro vody vypouštěné z čistíren</a:t>
            </a:r>
          </a:p>
          <a:p>
            <a:pPr>
              <a:lnSpc>
                <a:spcPct val="16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trativody v malých vesnicích ústící do řek či rybníků</a:t>
            </a:r>
          </a:p>
          <a:p>
            <a:pPr>
              <a:lnSpc>
                <a:spcPct val="160000"/>
              </a:lnSpc>
              <a:buClr>
                <a:srgbClr val="28FA1E"/>
              </a:buClr>
              <a:buFont typeface="Wingdings" pitchFamily="2" charset="2"/>
              <a:buChar char="Ø"/>
            </a:pPr>
            <a:r>
              <a:rPr lang="cs-CZ" sz="2000" dirty="0" smtClean="0"/>
              <a:t>vysoké dávky průmyslových hnojiv v zemědělství s nevhodně zvolenými osevními postupy</a:t>
            </a:r>
          </a:p>
          <a:p>
            <a:pPr>
              <a:buClr>
                <a:srgbClr val="28FA1E"/>
              </a:buClr>
              <a:buFont typeface="Wingdings" pitchFamily="2" charset="2"/>
              <a:buChar char="Ø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7237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86808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Eliminace zatížení fosforem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5">
                  <a:lumMod val="75000"/>
                </a:schemeClr>
              </a:buClr>
              <a:buNone/>
            </a:pP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VÝSLEDEK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chemické srážení fosforu v přehradních nádržích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znatelné snížení obsahu fosforu ve vodě - ?</a:t>
            </a:r>
            <a:r>
              <a:rPr lang="cs-CZ" sz="1800" b="1" dirty="0" smtClean="0"/>
              <a:t>SEDIMENT</a:t>
            </a:r>
            <a:r>
              <a:rPr lang="cs-CZ" sz="1800" dirty="0" smtClean="0"/>
              <a:t>?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nevhodný osevní postup v kombinaci s vysokými dávkami hnojiv = v případě dešťů odchází značná část půdy a hnojiv do řek či rybníků (velikost povodí, dávky hnojiv, množství sedimentů) X (velikost rybníku či řeky)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b="1" dirty="0" smtClean="0"/>
              <a:t>vzniklý problém není v řešení zemědělců, ale rybářů </a:t>
            </a:r>
            <a:r>
              <a:rPr lang="cs-CZ" sz="1800" dirty="0" smtClean="0"/>
              <a:t>!!!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b="1" dirty="0" smtClean="0"/>
              <a:t>vysoké nároky na kvalitu vody při vypouštění rybníka, odbahňování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133352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Výživa ryb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obsah fosforu v krmivech je vyšší, než je potřeba ryb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využitelný </a:t>
            </a:r>
            <a:r>
              <a:rPr lang="cs-CZ" sz="2000" b="1" dirty="0" smtClean="0"/>
              <a:t>X</a:t>
            </a:r>
            <a:r>
              <a:rPr lang="cs-CZ" sz="1800" dirty="0" smtClean="0"/>
              <a:t> nevyužitelný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snaha upravit krmivo tak, aby využití fosforu bylo co nejvyšší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různé druhy ryb = různá anatomie a fyziologie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Úprava krmiv: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úprava komponentů krmiva – mačkání, šrotování, máčení, atd.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úprava vlastního krmiva – využívání enzymů a </a:t>
            </a:r>
            <a:r>
              <a:rPr lang="cs-CZ" sz="1800" dirty="0" err="1" smtClean="0"/>
              <a:t>probiotik</a:t>
            </a:r>
            <a:endParaRPr lang="cs-CZ" sz="1800" dirty="0" smtClean="0"/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speciálně vyšlechtěné druhy obilovin</a:t>
            </a:r>
          </a:p>
        </p:txBody>
      </p:sp>
    </p:spTree>
    <p:extLst>
      <p:ext uri="{BB962C8B-B14F-4D97-AF65-F5344CB8AC3E}">
        <p14:creationId xmlns:p14="http://schemas.microsoft.com/office/powerpoint/2010/main" val="4255878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762850" cy="1121340"/>
          </a:xfrm>
        </p:spPr>
        <p:txBody>
          <a:bodyPr>
            <a:noAutofit/>
          </a:bodyPr>
          <a:lstStyle/>
          <a:p>
            <a:pPr algn="ctr"/>
            <a:r>
              <a:rPr lang="cs-CZ" sz="7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Výživa ryb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zdroje fosforu v krmivech pro ryby: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živočišný původ – rybí moučky, drůbeží a péřové moučky, kostní či masokostní moučky, kvasnice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stravitelnost okolo 25%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velmi vysoká cena !!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rostlinný původ – luskoviny, oves, ječmen, pšenice, kukuřice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stravitelnost od 5 do 35 %, </a:t>
            </a:r>
            <a:r>
              <a:rPr lang="cs-CZ" sz="1400" b="1" dirty="0" smtClean="0"/>
              <a:t>nižší obsah, ovšem za daných podmínek dostačující </a:t>
            </a:r>
            <a:r>
              <a:rPr lang="cs-CZ" sz="1400" dirty="0" smtClean="0"/>
              <a:t>!!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kyselina </a:t>
            </a:r>
            <a:r>
              <a:rPr lang="cs-CZ" sz="1400" dirty="0" err="1" smtClean="0"/>
              <a:t>fytová</a:t>
            </a:r>
            <a:r>
              <a:rPr lang="cs-CZ" sz="1400" dirty="0" smtClean="0"/>
              <a:t> 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doplňkové formy – mono-, </a:t>
            </a:r>
            <a:r>
              <a:rPr lang="cs-CZ" sz="1800" dirty="0" err="1" smtClean="0"/>
              <a:t>di</a:t>
            </a:r>
            <a:r>
              <a:rPr lang="cs-CZ" sz="1800" dirty="0" smtClean="0"/>
              <a:t>-, </a:t>
            </a:r>
            <a:r>
              <a:rPr lang="cs-CZ" sz="1800" dirty="0" err="1" smtClean="0"/>
              <a:t>trikalcium</a:t>
            </a:r>
            <a:r>
              <a:rPr lang="cs-CZ" sz="1800" dirty="0" smtClean="0"/>
              <a:t> fosfát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stravitelnost 94%, 46% a 16%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neekonomické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171456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7200" b="1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Fytázy</a:t>
            </a:r>
            <a:endParaRPr lang="cs-CZ" sz="7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enzymy umožňující zvýšení stravitelnosti fosforu z rostlinných komponentů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endogenní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přirozeně obsažené v krmivu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produkované střevní mikroflórou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obecně nízká aktivita, pro ryby nevýznamné</a:t>
            </a:r>
          </a:p>
          <a:p>
            <a:pPr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Wingdings" pitchFamily="2" charset="2"/>
              <a:buChar char="Ø"/>
            </a:pPr>
            <a:r>
              <a:rPr lang="cs-CZ" sz="2000" dirty="0" smtClean="0"/>
              <a:t>exogenní 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uměle dodávané do krmiva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ušlechtilé plísně, kvasinky, bakterie, GMO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podmiňující faktory – </a:t>
            </a:r>
            <a:r>
              <a:rPr lang="cs-CZ" sz="1800" b="1" dirty="0" smtClean="0"/>
              <a:t>pH, teplota </a:t>
            </a:r>
          </a:p>
          <a:p>
            <a:pPr lvl="1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cs-CZ" sz="1800" dirty="0" smtClean="0"/>
              <a:t>aplikace: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do krmiva – prášek, granulát, tekutina</a:t>
            </a:r>
          </a:p>
          <a:p>
            <a:pPr lvl="2">
              <a:lnSpc>
                <a:spcPct val="150000"/>
              </a:lnSpc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r>
              <a:rPr lang="cs-CZ" sz="1400" dirty="0" smtClean="0"/>
              <a:t>na krmivo – nástřik na hotové granule</a:t>
            </a:r>
          </a:p>
          <a:p>
            <a:pPr lvl="1"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endParaRPr lang="cs-CZ" sz="1500" dirty="0" smtClean="0"/>
          </a:p>
          <a:p>
            <a:pPr lvl="1">
              <a:buClr>
                <a:schemeClr val="accent5">
                  <a:lumMod val="75000"/>
                </a:schemeClr>
              </a:buClr>
              <a:buFont typeface="Arial" pitchFamily="34" charset="0"/>
              <a:buChar char="•"/>
            </a:pPr>
            <a:endParaRPr lang="cs-CZ" sz="1500" dirty="0" smtClean="0"/>
          </a:p>
          <a:p>
            <a:pPr marL="623888" lvl="1" indent="-246063">
              <a:buClr>
                <a:schemeClr val="accent5">
                  <a:lumMod val="75000"/>
                </a:schemeClr>
              </a:buClr>
              <a:buNone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3327670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2697</TotalTime>
  <Words>755</Words>
  <Application>Microsoft Office PowerPoint</Application>
  <PresentationFormat>Předvádění na obrazovce (4:3)</PresentationFormat>
  <Paragraphs>132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5" baseType="lpstr">
      <vt:lpstr>Andalus</vt:lpstr>
      <vt:lpstr>Arabic Typesetting</vt:lpstr>
      <vt:lpstr>Arial</vt:lpstr>
      <vt:lpstr>Calibri</vt:lpstr>
      <vt:lpstr>Constantia</vt:lpstr>
      <vt:lpstr>Courier New</vt:lpstr>
      <vt:lpstr>Garamond</vt:lpstr>
      <vt:lpstr>Wingdings</vt:lpstr>
      <vt:lpstr>Wingdings 2</vt:lpstr>
      <vt:lpstr>Tok</vt:lpstr>
      <vt:lpstr>Ovlivnění retence fosforu krmiva v chovech ryb</vt:lpstr>
      <vt:lpstr>Fosfor</vt:lpstr>
      <vt:lpstr>Nadbytek fosforu</vt:lpstr>
      <vt:lpstr>Zdroje fosforu</vt:lpstr>
      <vt:lpstr>Eliminace zatížení fosforem</vt:lpstr>
      <vt:lpstr>Eliminace zatížení fosforem</vt:lpstr>
      <vt:lpstr>Výživa ryb</vt:lpstr>
      <vt:lpstr>Výživa ryb</vt:lpstr>
      <vt:lpstr>Fytázy</vt:lpstr>
      <vt:lpstr>Speciální odrůdy obilovin</vt:lpstr>
      <vt:lpstr>Cíle disertační práce</vt:lpstr>
      <vt:lpstr>Metodika</vt:lpstr>
      <vt:lpstr>Metodika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Vliv obsádky na dynamiku hydrochemických parametrů v systému intenzivního chovu lososovitých ryb</dc:title>
  <dc:creator>Malouš</dc:creator>
  <cp:keywords>Fosfor</cp:keywords>
  <cp:lastModifiedBy>marf</cp:lastModifiedBy>
  <cp:revision>141</cp:revision>
  <dcterms:created xsi:type="dcterms:W3CDTF">2014-03-04T09:17:01Z</dcterms:created>
  <dcterms:modified xsi:type="dcterms:W3CDTF">2016-05-02T07:26:19Z</dcterms:modified>
</cp:coreProperties>
</file>